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7" r:id="rId17"/>
    <p:sldId id="272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8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16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32E94-162C-2245-8256-AA7D4DD8D120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8EA38-C482-6B48-8E9F-D6FDE5A3A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5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</a:t>
            </a:r>
            <a:r>
              <a:rPr lang="en-US" baseline="0" dirty="0" smtClean="0"/>
              <a:t> the solution on a board; create an heap from an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8EA38-C482-6B48-8E9F-D6FDE5A3A2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3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usually</a:t>
            </a:r>
            <a:r>
              <a:rPr lang="en-US" baseline="0" dirty="0" smtClean="0"/>
              <a:t> give them example on the board. Start with array of random numbers. Then create a heap. Then ask </a:t>
            </a:r>
            <a:r>
              <a:rPr lang="en-US" baseline="0" dirty="0" err="1" smtClean="0"/>
              <a:t>Iclicker</a:t>
            </a:r>
            <a:r>
              <a:rPr lang="en-US" baseline="0" dirty="0" smtClean="0"/>
              <a:t> question (create one on the board), how long does it make to create a heap from a give array.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8EA38-C482-6B48-8E9F-D6FDE5A3A26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go over</a:t>
            </a:r>
            <a:r>
              <a:rPr lang="en-US" baseline="0" dirty="0" smtClean="0"/>
              <a:t> these slides if times permits (or next lecture). Since their homework usually is about d-</a:t>
            </a:r>
            <a:r>
              <a:rPr lang="en-US" baseline="0" dirty="0" err="1" smtClean="0"/>
              <a:t>ary</a:t>
            </a:r>
            <a:r>
              <a:rPr lang="en-US" baseline="0" dirty="0" smtClean="0"/>
              <a:t> heaps, I feel it is worth knowing when and why we need them. If you do not have time to cover it, is ok. No more than 5-6 minutes here. Most likely you will not have time for this one.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8EA38-C482-6B48-8E9F-D6FDE5A3A26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0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reuse the heap from the prev. question. Draw the example</a:t>
            </a:r>
            <a:r>
              <a:rPr lang="en-US" baseline="0" dirty="0" smtClean="0"/>
              <a:t> and use students to help you.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8EA38-C482-6B48-8E9F-D6FDE5A3A2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7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go over another example from this slides. Just talk it over if time permits. I usually play by 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8EA38-C482-6B48-8E9F-D6FDE5A3A2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0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 I keep the hint,</a:t>
            </a:r>
            <a:r>
              <a:rPr lang="en-US" baseline="0" dirty="0" smtClean="0"/>
              <a:t> sometimes I do not. The second common answer is D. So I spend time explaining the difference.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8EA38-C482-6B48-8E9F-D6FDE5A3A2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7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indices are off, forget to change them each time.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8EA38-C482-6B48-8E9F-D6FDE5A3A2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79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usually run the example on the board, so that students can see the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8EA38-C482-6B48-8E9F-D6FDE5A3A2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63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8EA38-C482-6B48-8E9F-D6FDE5A3A26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2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usually</a:t>
            </a:r>
            <a:r>
              <a:rPr lang="en-US" baseline="0" dirty="0" smtClean="0"/>
              <a:t> ask students to help me out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8EA38-C482-6B48-8E9F-D6FDE5A3A26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99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just ask students to answer these questions. Without </a:t>
            </a:r>
            <a:r>
              <a:rPr lang="en-US" baseline="0" dirty="0" err="1" smtClean="0"/>
              <a:t>iclikcer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8EA38-C482-6B48-8E9F-D6FDE5A3A26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0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80F125F-A209-C941-BFF1-B2902F47521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3D39034-C083-274B-8240-C9CA0DBBDD56}" type="datetimeFigureOut">
              <a:rPr lang="en-US" smtClean="0"/>
              <a:t>3/14/17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lot of slides were borrowed from Prof.  </a:t>
            </a:r>
            <a:r>
              <a:rPr lang="en-US" smtClean="0"/>
              <a:t>Alvarado.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4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5-10-26 at 1.11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2" b="3092"/>
          <a:stretch>
            <a:fillRect/>
          </a:stretch>
        </p:blipFill>
        <p:spPr>
          <a:xfrm>
            <a:off x="-1" y="274638"/>
            <a:ext cx="8430611" cy="6126162"/>
          </a:xfrm>
        </p:spPr>
      </p:pic>
      <p:sp>
        <p:nvSpPr>
          <p:cNvPr id="3" name="TextBox 2"/>
          <p:cNvSpPr txBox="1"/>
          <p:nvPr/>
        </p:nvSpPr>
        <p:spPr>
          <a:xfrm>
            <a:off x="3830259" y="3889094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4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26 at 1.13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8269474" cy="55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8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26 at 1.1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4638"/>
            <a:ext cx="8077200" cy="5353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1371" y="5020106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23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26 at 1.1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42"/>
            <a:ext cx="8185802" cy="554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0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10-26 at 1.16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4" y="1744143"/>
            <a:ext cx="83947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48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26 at 1.3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7" y="107096"/>
            <a:ext cx="80772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2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1 at 12.5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23" y="0"/>
            <a:ext cx="5598165" cy="4555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82296" indent="0">
              <a:buNone/>
            </a:pP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a node in array index </a:t>
            </a:r>
            <a:r>
              <a:rPr lang="en-US" dirty="0" err="1" smtClean="0"/>
              <a:t>i</a:t>
            </a:r>
            <a:r>
              <a:rPr lang="en-US" dirty="0" smtClean="0"/>
              <a:t>: Parent </a:t>
            </a:r>
            <a:r>
              <a:rPr lang="en-US" dirty="0"/>
              <a:t>is at array index: </a:t>
            </a:r>
          </a:p>
          <a:p>
            <a:pPr lvl="1"/>
            <a:r>
              <a:rPr lang="en-US" dirty="0"/>
              <a:t>A. </a:t>
            </a:r>
            <a:r>
              <a:rPr lang="en-US" dirty="0" err="1"/>
              <a:t>i</a:t>
            </a:r>
            <a:r>
              <a:rPr lang="en-US" dirty="0"/>
              <a:t> – </a:t>
            </a:r>
            <a:r>
              <a:rPr lang="en-US" dirty="0" smtClean="0"/>
              <a:t>2</a:t>
            </a:r>
            <a:endParaRPr lang="en-US" dirty="0"/>
          </a:p>
          <a:p>
            <a:pPr lvl="1"/>
            <a:r>
              <a:rPr lang="en-US" dirty="0"/>
              <a:t>B. </a:t>
            </a:r>
            <a:r>
              <a:rPr lang="en-US" dirty="0" err="1"/>
              <a:t>i</a:t>
            </a:r>
            <a:r>
              <a:rPr lang="en-US" dirty="0"/>
              <a:t> / </a:t>
            </a:r>
            <a:r>
              <a:rPr lang="en-US" dirty="0" smtClean="0"/>
              <a:t>2</a:t>
            </a:r>
            <a:endParaRPr lang="en-US" dirty="0"/>
          </a:p>
          <a:p>
            <a:pPr lvl="1"/>
            <a:r>
              <a:rPr lang="en-US" dirty="0">
                <a:solidFill>
                  <a:srgbClr val="008000"/>
                </a:solidFill>
              </a:rPr>
              <a:t>C. (</a:t>
            </a:r>
            <a:r>
              <a:rPr lang="en-US" dirty="0" err="1">
                <a:solidFill>
                  <a:srgbClr val="008000"/>
                </a:solidFill>
              </a:rPr>
              <a:t>i</a:t>
            </a:r>
            <a:r>
              <a:rPr lang="en-US" dirty="0">
                <a:solidFill>
                  <a:srgbClr val="008000"/>
                </a:solidFill>
              </a:rPr>
              <a:t> – 1</a:t>
            </a:r>
            <a:r>
              <a:rPr lang="en-US" dirty="0" smtClean="0">
                <a:solidFill>
                  <a:srgbClr val="008000"/>
                </a:solidFill>
              </a:rPr>
              <a:t>)</a:t>
            </a:r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dirty="0" smtClean="0">
                <a:solidFill>
                  <a:srgbClr val="008000"/>
                </a:solidFill>
              </a:rPr>
              <a:t>2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dirty="0"/>
              <a:t>D. 2i</a:t>
            </a:r>
          </a:p>
        </p:txBody>
      </p:sp>
    </p:spTree>
    <p:extLst>
      <p:ext uri="{BB962C8B-B14F-4D97-AF65-F5344CB8AC3E}">
        <p14:creationId xmlns:p14="http://schemas.microsoft.com/office/powerpoint/2010/main" val="2543490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726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72846" y="567490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2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1 at 12.5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23" y="0"/>
            <a:ext cx="5598165" cy="4555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child?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82296" indent="0">
              <a:buNone/>
            </a:pP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a node in array index </a:t>
            </a:r>
            <a:r>
              <a:rPr lang="en-US" dirty="0" err="1" smtClean="0"/>
              <a:t>i</a:t>
            </a:r>
            <a:r>
              <a:rPr lang="en-US" dirty="0" smtClean="0"/>
              <a:t>: Right child is </a:t>
            </a:r>
            <a:r>
              <a:rPr lang="en-US" dirty="0"/>
              <a:t>at array index: </a:t>
            </a:r>
          </a:p>
          <a:p>
            <a:pPr lvl="1"/>
            <a:r>
              <a:rPr lang="en-US" dirty="0"/>
              <a:t>A. </a:t>
            </a:r>
            <a:r>
              <a:rPr lang="en-US" dirty="0" err="1"/>
              <a:t>i</a:t>
            </a:r>
            <a:r>
              <a:rPr lang="en-US" dirty="0"/>
              <a:t> +</a:t>
            </a:r>
            <a:r>
              <a:rPr lang="en-US" dirty="0" smtClean="0"/>
              <a:t>1</a:t>
            </a:r>
            <a:endParaRPr lang="en-US" dirty="0"/>
          </a:p>
          <a:p>
            <a:pPr lvl="1"/>
            <a:r>
              <a:rPr lang="en-US" dirty="0"/>
              <a:t>B. </a:t>
            </a:r>
            <a:r>
              <a:rPr lang="en-US" dirty="0" err="1"/>
              <a:t>i</a:t>
            </a:r>
            <a:r>
              <a:rPr lang="en-US" dirty="0"/>
              <a:t> + </a:t>
            </a:r>
            <a:r>
              <a:rPr lang="en-US" dirty="0" smtClean="0"/>
              <a:t>2</a:t>
            </a:r>
            <a:endParaRPr lang="en-US" dirty="0"/>
          </a:p>
          <a:p>
            <a:pPr lvl="1"/>
            <a:r>
              <a:rPr lang="en-US" dirty="0"/>
              <a:t>C. 2i 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D. 2i + </a:t>
            </a:r>
            <a:r>
              <a:rPr lang="en-US" dirty="0" smtClean="0">
                <a:solidFill>
                  <a:srgbClr val="008000"/>
                </a:solidFill>
              </a:rPr>
              <a:t>2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3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1 at 1.11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3" y="1449577"/>
            <a:ext cx="8284282" cy="531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8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5-10-26 at 12.5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5" y="274638"/>
            <a:ext cx="8369409" cy="569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32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a max-heap?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Arr</a:t>
            </a:r>
            <a:r>
              <a:rPr lang="en-US" dirty="0" smtClean="0"/>
              <a:t> = (10, 5, 3, 6, 2, 1)</a:t>
            </a:r>
          </a:p>
          <a:p>
            <a:endParaRPr lang="en-US" dirty="0"/>
          </a:p>
          <a:p>
            <a:r>
              <a:rPr lang="en-US" dirty="0" smtClean="0"/>
              <a:t>A: Yes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B: No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0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insert and Delete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8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Arr</a:t>
            </a:r>
            <a:r>
              <a:rPr lang="en-US" dirty="0" smtClean="0"/>
              <a:t> = (</a:t>
            </a:r>
            <a:r>
              <a:rPr lang="en-US" dirty="0"/>
              <a:t>10, </a:t>
            </a:r>
            <a:r>
              <a:rPr lang="en-US" dirty="0" smtClean="0"/>
              <a:t>6, </a:t>
            </a:r>
            <a:r>
              <a:rPr lang="en-US" dirty="0"/>
              <a:t>3, </a:t>
            </a:r>
            <a:r>
              <a:rPr lang="en-US" dirty="0" smtClean="0"/>
              <a:t>5, </a:t>
            </a:r>
            <a:r>
              <a:rPr lang="en-US" dirty="0"/>
              <a:t>2, 1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Insert 4. Where should it go??</a:t>
            </a:r>
          </a:p>
          <a:p>
            <a:pPr lvl="1"/>
            <a:endParaRPr lang="en-US" dirty="0"/>
          </a:p>
          <a:p>
            <a:r>
              <a:rPr lang="en-US" dirty="0" smtClean="0"/>
              <a:t>Need to minimize time for each operation.</a:t>
            </a:r>
          </a:p>
          <a:p>
            <a:endParaRPr lang="en-US" dirty="0"/>
          </a:p>
          <a:p>
            <a:r>
              <a:rPr lang="en-US" dirty="0" smtClean="0"/>
              <a:t>What place is the fastest to add?</a:t>
            </a:r>
          </a:p>
          <a:p>
            <a:pPr lvl="1"/>
            <a:r>
              <a:rPr lang="en-US" dirty="0" smtClean="0"/>
              <a:t>To the end of the array: O(1).</a:t>
            </a:r>
          </a:p>
          <a:p>
            <a:pPr lvl="1"/>
            <a:r>
              <a:rPr lang="en-US" dirty="0" smtClean="0"/>
              <a:t>Preserves completeness of the tree.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0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5056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11-01 at 1.14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670"/>
            <a:ext cx="9144000" cy="59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1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long does it take to insert?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A: O(1)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B: O(log n)</a:t>
            </a:r>
          </a:p>
          <a:p>
            <a:r>
              <a:rPr lang="en-US" dirty="0" smtClean="0"/>
              <a:t>C: O(n)</a:t>
            </a:r>
          </a:p>
          <a:p>
            <a:r>
              <a:rPr lang="en-US" dirty="0" smtClean="0"/>
              <a:t>D: O(n log n)</a:t>
            </a:r>
          </a:p>
          <a:p>
            <a:r>
              <a:rPr lang="en-US" dirty="0" smtClean="0"/>
              <a:t>E: O(n^2)</a:t>
            </a:r>
          </a:p>
          <a:p>
            <a:endParaRPr lang="en-US" dirty="0"/>
          </a:p>
          <a:p>
            <a:r>
              <a:rPr lang="en-US" dirty="0" smtClean="0"/>
              <a:t>Hint: what is the height of a tree?</a:t>
            </a:r>
          </a:p>
        </p:txBody>
      </p:sp>
    </p:spTree>
    <p:extLst>
      <p:ext uri="{BB962C8B-B14F-4D97-AF65-F5344CB8AC3E}">
        <p14:creationId xmlns:p14="http://schemas.microsoft.com/office/powerpoint/2010/main" val="183065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insert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3" y="1600200"/>
            <a:ext cx="7477887" cy="44902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67453" y="58931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59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To insert an element, </a:t>
            </a:r>
            <a:r>
              <a:rPr lang="en-US" sz="1800" dirty="0"/>
              <a:t>you will need a helper method called </a:t>
            </a:r>
            <a:r>
              <a:rPr lang="en-US" sz="1800" dirty="0" err="1"/>
              <a:t>BubbleUp</a:t>
            </a:r>
            <a:r>
              <a:rPr lang="en-US" sz="1800" dirty="0"/>
              <a:t>. I </a:t>
            </a:r>
            <a:r>
              <a:rPr lang="en-US" sz="1800" dirty="0" smtClean="0"/>
              <a:t>suggest recursion</a:t>
            </a:r>
            <a:r>
              <a:rPr lang="en-US" sz="1800" dirty="0"/>
              <a:t>, and here’s a very rough recursive algorithm, though it’s up to you to </a:t>
            </a:r>
            <a:r>
              <a:rPr lang="en-US" sz="1800" dirty="0" smtClean="0"/>
              <a:t>figure </a:t>
            </a:r>
            <a:r>
              <a:rPr lang="en-US" sz="1800" dirty="0"/>
              <a:t>out the base case. You can talk to others in the class about this.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6" y="2890565"/>
            <a:ext cx="7592054" cy="38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2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58213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1 at 1.21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5" y="0"/>
            <a:ext cx="8665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remove (smallest/largest)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1 at 1.38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7500134" cy="30117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9765" y="438515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7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remove (smallest/largest)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1 at 1.3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" y="1749881"/>
            <a:ext cx="8143102" cy="360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1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Unsorted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new element in </a:t>
            </a:r>
            <a:r>
              <a:rPr lang="en-US" dirty="0" smtClean="0"/>
              <a:t>front</a:t>
            </a:r>
          </a:p>
          <a:p>
            <a:pPr lvl="1"/>
            <a:r>
              <a:rPr lang="en-US" dirty="0" smtClean="0"/>
              <a:t>Easy, O(1), </a:t>
            </a:r>
            <a:r>
              <a:rPr lang="en-US" dirty="0" smtClean="0">
                <a:solidFill>
                  <a:srgbClr val="FF0000"/>
                </a:solidFill>
              </a:rPr>
              <a:t>fast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Remove by searching list for highest-priority </a:t>
            </a:r>
            <a:r>
              <a:rPr lang="en-US" dirty="0" smtClean="0"/>
              <a:t>item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Slow</a:t>
            </a:r>
            <a:r>
              <a:rPr lang="en-US" dirty="0" smtClean="0"/>
              <a:t>, may have to scan the whole list O(N)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10-26 at 1.01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29" y="3899995"/>
            <a:ext cx="3990082" cy="29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0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783043" cy="1143000"/>
          </a:xfrm>
        </p:spPr>
        <p:txBody>
          <a:bodyPr/>
          <a:lstStyle/>
          <a:p>
            <a:r>
              <a:rPr lang="en-US" dirty="0"/>
              <a:t>Heap remove (smallest/largest)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1 at 1.4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8" y="1600200"/>
            <a:ext cx="8262848" cy="45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6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remove (smallest/largest)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9.23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82104"/>
            <a:ext cx="7234655" cy="49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2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Trickle down (min heap)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9.23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0" y="1600200"/>
            <a:ext cx="8043920" cy="5145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0997" y="6071748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1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Trickle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9.25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6" y="1447800"/>
            <a:ext cx="8107457" cy="5146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4727" y="38158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7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9.26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638"/>
            <a:ext cx="7955350" cy="6583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145" y="5873325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82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9.27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638"/>
            <a:ext cx="8015654" cy="6583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5372" y="5198687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7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9.27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638"/>
            <a:ext cx="7874833" cy="65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6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an arbitrary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Heaps offer fast access to the </a:t>
            </a:r>
            <a:r>
              <a:rPr lang="en-US" sz="2800" i="1" dirty="0" smtClean="0"/>
              <a:t>largest/smallest </a:t>
            </a:r>
            <a:r>
              <a:rPr lang="en-US" sz="2800" dirty="0"/>
              <a:t>node in the heap.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What if the element that the user wants to find is NOT the largest/smallest element?</a:t>
            </a:r>
          </a:p>
          <a:p>
            <a:endParaRPr lang="en-US" sz="2800" dirty="0" smtClean="0"/>
          </a:p>
          <a:p>
            <a:r>
              <a:rPr lang="en-US" sz="2400" dirty="0" smtClean="0"/>
              <a:t>A: Since it is a binary tree we can find it fast O(log n)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B: The binary tree does not help here and we need to search through the entire array  O(n).</a:t>
            </a:r>
          </a:p>
        </p:txBody>
      </p:sp>
    </p:spTree>
    <p:extLst>
      <p:ext uri="{BB962C8B-B14F-4D97-AF65-F5344CB8AC3E}">
        <p14:creationId xmlns:p14="http://schemas.microsoft.com/office/powerpoint/2010/main" val="31473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arbitrary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the element </a:t>
            </a:r>
            <a:r>
              <a:rPr lang="en-US" dirty="0" smtClean="0"/>
              <a:t>is </a:t>
            </a:r>
            <a:r>
              <a:rPr lang="en-US" dirty="0"/>
              <a:t>not the </a:t>
            </a:r>
            <a:r>
              <a:rPr lang="en-US" dirty="0" smtClean="0"/>
              <a:t>largest/smallest, </a:t>
            </a:r>
            <a:r>
              <a:rPr lang="en-US" dirty="0"/>
              <a:t>then </a:t>
            </a:r>
            <a:r>
              <a:rPr lang="en-US" dirty="0" smtClean="0"/>
              <a:t>it </a:t>
            </a:r>
            <a:r>
              <a:rPr lang="en-US" dirty="0"/>
              <a:t>could be </a:t>
            </a:r>
            <a:r>
              <a:rPr lang="en-US" dirty="0">
                <a:solidFill>
                  <a:srgbClr val="FF0000"/>
                </a:solidFill>
              </a:rPr>
              <a:t>anywhere</a:t>
            </a:r>
            <a:r>
              <a:rPr lang="en-US" dirty="0"/>
              <a:t> in the heap</a:t>
            </a:r>
            <a:r>
              <a:rPr lang="en-US" dirty="0" smtClean="0"/>
              <a:t>.</a:t>
            </a:r>
          </a:p>
          <a:p>
            <a:pPr marL="82296" indent="0">
              <a:buNone/>
            </a:pPr>
            <a:endParaRPr lang="en-US" dirty="0"/>
          </a:p>
          <a:p>
            <a:r>
              <a:rPr lang="en-US" dirty="0"/>
              <a:t>This contrasts with binary </a:t>
            </a:r>
            <a:r>
              <a:rPr lang="en-US" i="1" dirty="0"/>
              <a:t>search</a:t>
            </a:r>
            <a:r>
              <a:rPr lang="en-US" dirty="0"/>
              <a:t> trees (more later)</a:t>
            </a:r>
            <a:r>
              <a:rPr lang="en-US" dirty="0" smtClean="0"/>
              <a:t>.</a:t>
            </a:r>
          </a:p>
          <a:p>
            <a:pPr marL="82296" indent="0">
              <a:buNone/>
            </a:pPr>
            <a:endParaRPr lang="en-US" dirty="0"/>
          </a:p>
          <a:p>
            <a:r>
              <a:rPr lang="en-US" dirty="0"/>
              <a:t>Hence, to find an </a:t>
            </a:r>
            <a:r>
              <a:rPr lang="en-US" dirty="0" smtClean="0"/>
              <a:t>element </a:t>
            </a:r>
            <a:r>
              <a:rPr lang="en-US" dirty="0"/>
              <a:t>within a heap, we must search through the entire heap.</a:t>
            </a:r>
          </a:p>
        </p:txBody>
      </p:sp>
    </p:spTree>
    <p:extLst>
      <p:ext uri="{BB962C8B-B14F-4D97-AF65-F5344CB8AC3E}">
        <p14:creationId xmlns:p14="http://schemas.microsoft.com/office/powerpoint/2010/main" val="339022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Removing an arbitrary node n</a:t>
            </a:r>
            <a:br>
              <a:rPr lang="en-US" dirty="0" smtClean="0"/>
            </a:br>
            <a:r>
              <a:rPr lang="en-US" dirty="0" smtClean="0"/>
              <a:t>(max heap)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assume we found the index of node n. </a:t>
            </a:r>
          </a:p>
          <a:p>
            <a:endParaRPr lang="en-US" dirty="0"/>
          </a:p>
          <a:p>
            <a:r>
              <a:rPr lang="en-US" dirty="0" smtClean="0"/>
              <a:t>Then we can swap the last node in the heap (right most child of last level) with n.</a:t>
            </a:r>
          </a:p>
          <a:p>
            <a:endParaRPr lang="en-US" dirty="0"/>
          </a:p>
          <a:p>
            <a:r>
              <a:rPr lang="en-US" dirty="0" smtClean="0"/>
              <a:t>Then we just </a:t>
            </a:r>
            <a:r>
              <a:rPr lang="en-US" i="1" dirty="0" err="1" smtClean="0"/>
              <a:t>trickleDown</a:t>
            </a:r>
            <a:r>
              <a:rPr lang="en-US" dirty="0" smtClean="0"/>
              <a:t> that node and we are done. Right?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16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Sorted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insert new elements where they go in priority-sorted </a:t>
            </a:r>
            <a:r>
              <a:rPr lang="en-US" dirty="0" smtClean="0"/>
              <a:t>order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Slow</a:t>
            </a:r>
            <a:r>
              <a:rPr lang="en-US" dirty="0" smtClean="0"/>
              <a:t>, O(n)</a:t>
            </a:r>
            <a:endParaRPr lang="en-US" dirty="0"/>
          </a:p>
          <a:p>
            <a:r>
              <a:rPr lang="en-US" dirty="0"/>
              <a:t>Remove from </a:t>
            </a:r>
            <a:r>
              <a:rPr lang="en-US" dirty="0" smtClean="0"/>
              <a:t>front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Fast</a:t>
            </a:r>
            <a:r>
              <a:rPr lang="en-US" dirty="0" smtClean="0"/>
              <a:t>, O(1)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5-10-26 at 1.01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1" y="2521594"/>
            <a:ext cx="2903564" cy="36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38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Wrong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above procedure worked for </a:t>
            </a:r>
            <a:r>
              <a:rPr lang="en-US" dirty="0" err="1"/>
              <a:t>removeLargest</a:t>
            </a:r>
            <a:r>
              <a:rPr lang="en-US" dirty="0"/>
              <a:t>() because we always started from the </a:t>
            </a:r>
            <a:r>
              <a:rPr lang="en-US" b="1" dirty="0"/>
              <a:t>top</a:t>
            </a:r>
            <a:r>
              <a:rPr lang="en-US" dirty="0"/>
              <a:t> (root) of the heap.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By trickling down from the top, we guarantee that every sub-tree (starting from the very top) is a </a:t>
            </a:r>
            <a:r>
              <a:rPr lang="en-US" b="1" dirty="0">
                <a:solidFill>
                  <a:srgbClr val="0000FF"/>
                </a:solidFill>
              </a:rPr>
              <a:t>valid</a:t>
            </a:r>
            <a:r>
              <a:rPr lang="en-US" dirty="0">
                <a:solidFill>
                  <a:srgbClr val="0000FF"/>
                </a:solidFill>
              </a:rPr>
              <a:t> heap.</a:t>
            </a:r>
          </a:p>
          <a:p>
            <a:r>
              <a:rPr lang="en-US" dirty="0"/>
              <a:t>When removing an </a:t>
            </a:r>
            <a:r>
              <a:rPr lang="en-US" i="1" dirty="0"/>
              <a:t>arbitrary</a:t>
            </a:r>
            <a:r>
              <a:rPr lang="en-US" dirty="0"/>
              <a:t> node, the </a:t>
            </a:r>
            <a:r>
              <a:rPr lang="en-US" dirty="0" err="1"/>
              <a:t>trickleDown</a:t>
            </a:r>
            <a:r>
              <a:rPr lang="en-US" dirty="0"/>
              <a:t> process will “fix” the sub-tree rooted at n, but not necessarily the whole tree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9.56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6" y="548350"/>
            <a:ext cx="8279755" cy="59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44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9.5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274638"/>
            <a:ext cx="8087656" cy="61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2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an arbitrary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remove (..)</a:t>
            </a:r>
          </a:p>
          <a:p>
            <a:pPr marL="82296" indent="0">
              <a:buNone/>
            </a:pP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marL="82296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find the node n, </a:t>
            </a:r>
          </a:p>
          <a:p>
            <a:pPr marL="82296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if ( n &gt; </a:t>
            </a:r>
            <a:r>
              <a:rPr lang="en-US" dirty="0">
                <a:latin typeface="Courier New"/>
                <a:cs typeface="Courier New"/>
              </a:rPr>
              <a:t>heap[</a:t>
            </a:r>
            <a:r>
              <a:rPr lang="en-US" dirty="0" err="1">
                <a:latin typeface="Courier New"/>
                <a:cs typeface="Courier New"/>
              </a:rPr>
              <a:t>lastIndex</a:t>
            </a:r>
            <a:r>
              <a:rPr lang="en-US" dirty="0" smtClean="0">
                <a:latin typeface="Courier New"/>
                <a:cs typeface="Courier New"/>
              </a:rPr>
              <a:t>])</a:t>
            </a:r>
            <a:endParaRPr lang="en-US" dirty="0">
              <a:latin typeface="Courier New"/>
              <a:cs typeface="Courier New"/>
            </a:endParaRPr>
          </a:p>
          <a:p>
            <a:pPr marL="82296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swap n with heap[</a:t>
            </a:r>
            <a:r>
              <a:rPr lang="en-US" dirty="0" err="1" smtClean="0">
                <a:latin typeface="Courier New"/>
                <a:cs typeface="Courier New"/>
              </a:rPr>
              <a:t>lastIndex</a:t>
            </a:r>
            <a:r>
              <a:rPr lang="en-US" dirty="0" smtClean="0">
                <a:latin typeface="Courier New"/>
                <a:cs typeface="Courier New"/>
              </a:rPr>
              <a:t>]</a:t>
            </a:r>
          </a:p>
          <a:p>
            <a:pPr marL="82296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--?--</a:t>
            </a:r>
          </a:p>
          <a:p>
            <a:pPr marL="82296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else</a:t>
            </a:r>
          </a:p>
          <a:p>
            <a:pPr marL="82296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</a:t>
            </a:r>
            <a:r>
              <a:rPr lang="en-US" dirty="0">
                <a:latin typeface="Courier New"/>
                <a:cs typeface="Courier New"/>
              </a:rPr>
              <a:t>swap </a:t>
            </a:r>
            <a:r>
              <a:rPr lang="en-US" dirty="0" smtClean="0">
                <a:latin typeface="Courier New"/>
                <a:cs typeface="Courier New"/>
              </a:rPr>
              <a:t>n with </a:t>
            </a:r>
            <a:r>
              <a:rPr lang="en-US" dirty="0">
                <a:latin typeface="Courier New"/>
                <a:cs typeface="Courier New"/>
              </a:rPr>
              <a:t>heap[</a:t>
            </a:r>
            <a:r>
              <a:rPr lang="en-US" dirty="0" err="1">
                <a:latin typeface="Courier New"/>
                <a:cs typeface="Courier New"/>
              </a:rPr>
              <a:t>lastIndex</a:t>
            </a:r>
            <a:r>
              <a:rPr lang="en-US" dirty="0">
                <a:latin typeface="Courier New"/>
                <a:cs typeface="Courier New"/>
              </a:rPr>
              <a:t>]</a:t>
            </a:r>
          </a:p>
          <a:p>
            <a:pPr marL="82296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--?--</a:t>
            </a:r>
          </a:p>
          <a:p>
            <a:pPr marL="82296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  <a:p>
            <a:pPr marL="82296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8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an arbitrary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US" dirty="0">
                <a:latin typeface="Courier New"/>
                <a:cs typeface="Courier New"/>
              </a:rPr>
              <a:t>v</a:t>
            </a:r>
            <a:r>
              <a:rPr lang="en-US" dirty="0" smtClean="0">
                <a:latin typeface="Courier New"/>
                <a:cs typeface="Courier New"/>
              </a:rPr>
              <a:t>oid remove (..)</a:t>
            </a:r>
          </a:p>
          <a:p>
            <a:pPr marL="82296" indent="0">
              <a:buNone/>
            </a:pPr>
            <a:r>
              <a:rPr lang="en-US" dirty="0" smtClean="0">
                <a:latin typeface="Courier New"/>
                <a:cs typeface="Courier New"/>
              </a:rPr>
              <a:t>{</a:t>
            </a:r>
          </a:p>
          <a:p>
            <a:pPr marL="82296" indent="0">
              <a:buNone/>
            </a:pPr>
            <a:r>
              <a:rPr lang="en-US" dirty="0" smtClean="0">
                <a:latin typeface="Courier New"/>
                <a:cs typeface="Courier New"/>
              </a:rPr>
              <a:t>   find the node n, </a:t>
            </a:r>
          </a:p>
          <a:p>
            <a:pPr marL="82296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if ( n &gt; </a:t>
            </a:r>
            <a:r>
              <a:rPr lang="en-US" dirty="0">
                <a:latin typeface="Courier New"/>
                <a:cs typeface="Courier New"/>
              </a:rPr>
              <a:t>heap[</a:t>
            </a:r>
            <a:r>
              <a:rPr lang="en-US" dirty="0" err="1">
                <a:latin typeface="Courier New"/>
                <a:cs typeface="Courier New"/>
              </a:rPr>
              <a:t>lastIndex</a:t>
            </a:r>
            <a:r>
              <a:rPr lang="en-US" dirty="0" smtClean="0">
                <a:latin typeface="Courier New"/>
                <a:cs typeface="Courier New"/>
              </a:rPr>
              <a:t>])</a:t>
            </a:r>
            <a:endParaRPr lang="en-US" dirty="0">
              <a:latin typeface="Courier New"/>
              <a:cs typeface="Courier New"/>
            </a:endParaRPr>
          </a:p>
          <a:p>
            <a:pPr marL="82296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swap n with heap[</a:t>
            </a:r>
            <a:r>
              <a:rPr lang="en-US" dirty="0" err="1" smtClean="0">
                <a:latin typeface="Courier New"/>
                <a:cs typeface="Courier New"/>
              </a:rPr>
              <a:t>lastIndex</a:t>
            </a:r>
            <a:r>
              <a:rPr lang="en-US" dirty="0" smtClean="0">
                <a:latin typeface="Courier New"/>
                <a:cs typeface="Courier New"/>
              </a:rPr>
              <a:t>]</a:t>
            </a:r>
          </a:p>
          <a:p>
            <a:pPr marL="82296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     </a:t>
            </a:r>
            <a:r>
              <a:rPr lang="en-US" dirty="0" err="1" smtClean="0">
                <a:latin typeface="Courier New"/>
                <a:cs typeface="Courier New"/>
              </a:rPr>
              <a:t>trickleDown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marL="82296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else</a:t>
            </a:r>
          </a:p>
          <a:p>
            <a:pPr marL="82296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</a:t>
            </a:r>
            <a:r>
              <a:rPr lang="en-US" dirty="0">
                <a:latin typeface="Courier New"/>
                <a:cs typeface="Courier New"/>
              </a:rPr>
              <a:t>swap </a:t>
            </a:r>
            <a:r>
              <a:rPr lang="en-US" dirty="0" smtClean="0">
                <a:latin typeface="Courier New"/>
                <a:cs typeface="Courier New"/>
              </a:rPr>
              <a:t>n with </a:t>
            </a:r>
            <a:r>
              <a:rPr lang="en-US" dirty="0">
                <a:latin typeface="Courier New"/>
                <a:cs typeface="Courier New"/>
              </a:rPr>
              <a:t>heap[</a:t>
            </a:r>
            <a:r>
              <a:rPr lang="en-US" dirty="0" err="1">
                <a:latin typeface="Courier New"/>
                <a:cs typeface="Courier New"/>
              </a:rPr>
              <a:t>lastIndex</a:t>
            </a:r>
            <a:r>
              <a:rPr lang="en-US" dirty="0">
                <a:latin typeface="Courier New"/>
                <a:cs typeface="Courier New"/>
              </a:rPr>
              <a:t>]</a:t>
            </a:r>
          </a:p>
          <a:p>
            <a:pPr marL="82296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</a:t>
            </a:r>
            <a:r>
              <a:rPr lang="en-US" dirty="0" err="1" smtClean="0">
                <a:latin typeface="Courier New"/>
                <a:cs typeface="Courier New"/>
              </a:rPr>
              <a:t>BubbleUp</a:t>
            </a:r>
            <a:endParaRPr lang="en-US" dirty="0" smtClean="0">
              <a:latin typeface="Courier New"/>
              <a:cs typeface="Courier New"/>
            </a:endParaRPr>
          </a:p>
          <a:p>
            <a:pPr marL="82296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  <a:p>
            <a:pPr marL="82296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</a:p>
          <a:p>
            <a:endParaRPr lang="en-US" dirty="0"/>
          </a:p>
        </p:txBody>
      </p:sp>
      <p:pic>
        <p:nvPicPr>
          <p:cNvPr id="4" name="Picture 3" descr="Screen Shot 2015-11-02 at 10.19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15" y="4564850"/>
            <a:ext cx="19685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33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?</a:t>
            </a:r>
          </a:p>
          <a:p>
            <a:endParaRPr lang="en-US" dirty="0"/>
          </a:p>
          <a:p>
            <a:r>
              <a:rPr lang="en-US" dirty="0" smtClean="0"/>
              <a:t>Remove</a:t>
            </a:r>
          </a:p>
          <a:p>
            <a:pPr lvl="1"/>
            <a:r>
              <a:rPr lang="en-US" dirty="0" smtClean="0"/>
              <a:t>Find ?</a:t>
            </a:r>
          </a:p>
          <a:p>
            <a:pPr lvl="1"/>
            <a:r>
              <a:rPr lang="en-US" dirty="0" smtClean="0"/>
              <a:t>Swap ?</a:t>
            </a:r>
          </a:p>
          <a:p>
            <a:pPr lvl="1"/>
            <a:r>
              <a:rPr lang="en-US" dirty="0" smtClean="0"/>
              <a:t>Either trickle node down or bubble up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35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O(n)</a:t>
            </a:r>
          </a:p>
          <a:p>
            <a:pPr lvl="1"/>
            <a:r>
              <a:rPr lang="en-US" dirty="0" smtClean="0"/>
              <a:t>Search through all nodes.</a:t>
            </a:r>
            <a:endParaRPr lang="en-US" dirty="0"/>
          </a:p>
          <a:p>
            <a:r>
              <a:rPr lang="en-US" dirty="0" smtClean="0"/>
              <a:t>Remove</a:t>
            </a:r>
          </a:p>
          <a:p>
            <a:pPr lvl="1"/>
            <a:r>
              <a:rPr lang="en-US" dirty="0" smtClean="0"/>
              <a:t>Find  O(n)</a:t>
            </a:r>
          </a:p>
          <a:p>
            <a:pPr lvl="1"/>
            <a:r>
              <a:rPr lang="en-US" dirty="0" smtClean="0"/>
              <a:t>Swap O(1)</a:t>
            </a:r>
          </a:p>
          <a:p>
            <a:pPr lvl="1"/>
            <a:r>
              <a:rPr lang="en-US" sz="2600" dirty="0" smtClean="0"/>
              <a:t>Either trickle node down or bubble up O(log n)</a:t>
            </a:r>
          </a:p>
          <a:p>
            <a:pPr lvl="1"/>
            <a:endParaRPr lang="en-US" sz="2600" dirty="0"/>
          </a:p>
          <a:p>
            <a:r>
              <a:rPr lang="en-US" sz="3000" dirty="0" smtClean="0"/>
              <a:t>Total is O(n)+O(1)+O(log n)=O(n).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1758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4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Heapsort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Unlike </a:t>
            </a:r>
            <a:r>
              <a:rPr lang="en-US" sz="2400" dirty="0" err="1"/>
              <a:t>mergesort</a:t>
            </a:r>
            <a:r>
              <a:rPr lang="en-US" sz="2400" dirty="0"/>
              <a:t>, we don’t need a separate array for our </a:t>
            </a:r>
            <a:r>
              <a:rPr lang="en-US" sz="2400" dirty="0" smtClean="0"/>
              <a:t>workspace.</a:t>
            </a:r>
          </a:p>
          <a:p>
            <a:r>
              <a:rPr lang="en-US" sz="2400" dirty="0" smtClean="0"/>
              <a:t>We </a:t>
            </a:r>
            <a:r>
              <a:rPr lang="en-US" sz="2400" dirty="0"/>
              <a:t>can do it all in place in one array (the same array we were given as </a:t>
            </a:r>
            <a:r>
              <a:rPr lang="en-US" sz="2400" dirty="0" smtClean="0"/>
              <a:t>input</a:t>
            </a:r>
            <a:r>
              <a:rPr lang="en-US" sz="2400" dirty="0"/>
              <a:t>)</a:t>
            </a:r>
          </a:p>
        </p:txBody>
      </p:sp>
      <p:pic>
        <p:nvPicPr>
          <p:cNvPr id="4" name="Picture 3" descr="Screen Shot 2015-11-02 at 10.2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8" y="1417638"/>
            <a:ext cx="7650752" cy="281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5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heap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10.26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87757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5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combine them?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add AND fast remove/</a:t>
            </a:r>
            <a:r>
              <a:rPr lang="en-US" dirty="0" smtClean="0"/>
              <a:t>peek</a:t>
            </a:r>
          </a:p>
          <a:p>
            <a:endParaRPr lang="en-US" dirty="0"/>
          </a:p>
          <a:p>
            <a:r>
              <a:rPr lang="en-US" dirty="0" smtClean="0"/>
              <a:t>Yes! New data structure: heap.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pile-of-gold-coins-Download-Royalty-free-Vector-File-EPS-1362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85" y="3120918"/>
            <a:ext cx="3017795" cy="301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92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10.27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62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10.27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6" y="274638"/>
            <a:ext cx="9144000" cy="63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66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10.28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97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heaps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69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heaps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10.30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8" y="1600200"/>
            <a:ext cx="8107031" cy="46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3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11-02 at 10.30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3913"/>
          <a:stretch>
            <a:fillRect/>
          </a:stretch>
        </p:blipFill>
        <p:spPr>
          <a:xfrm>
            <a:off x="297676" y="274638"/>
            <a:ext cx="8332956" cy="5973762"/>
          </a:xfrm>
        </p:spPr>
      </p:pic>
    </p:spTree>
    <p:extLst>
      <p:ext uri="{BB962C8B-B14F-4D97-AF65-F5344CB8AC3E}">
        <p14:creationId xmlns:p14="http://schemas.microsoft.com/office/powerpoint/2010/main" val="1827315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5-11-02 at 10.32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7" y="291452"/>
            <a:ext cx="7774283" cy="6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4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1598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operation benefits from d-</a:t>
            </a:r>
            <a:r>
              <a:rPr lang="en-US" dirty="0" err="1" smtClean="0"/>
              <a:t>ary</a:t>
            </a:r>
            <a:r>
              <a:rPr lang="en-US" dirty="0" smtClean="0"/>
              <a:t> heap?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A: None.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B: </a:t>
            </a:r>
            <a:r>
              <a:rPr lang="en-US" dirty="0" err="1" smtClean="0">
                <a:solidFill>
                  <a:srgbClr val="008000"/>
                </a:solidFill>
              </a:rPr>
              <a:t>BubbleUp</a:t>
            </a:r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 smtClean="0"/>
              <a:t>C: </a:t>
            </a:r>
            <a:r>
              <a:rPr lang="en-US" dirty="0" err="1" smtClean="0"/>
              <a:t>TrickleDown</a:t>
            </a:r>
            <a:endParaRPr lang="en-US" dirty="0" smtClean="0"/>
          </a:p>
          <a:p>
            <a:r>
              <a:rPr lang="en-US" dirty="0" smtClean="0"/>
              <a:t>D: Both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10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10.33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5" y="274638"/>
            <a:ext cx="7709735" cy="64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4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5-11-02 at 10.33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0" y="404047"/>
            <a:ext cx="8315885" cy="65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1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tree </a:t>
            </a:r>
            <a:r>
              <a:rPr lang="en-US" dirty="0"/>
              <a:t>is a tree data structure in which each node has at most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dirty="0" smtClean="0"/>
              <a:t>children: left and right.</a:t>
            </a:r>
          </a:p>
          <a:p>
            <a:r>
              <a:rPr lang="en-US" dirty="0"/>
              <a:t>In a </a:t>
            </a:r>
            <a:r>
              <a:rPr lang="en-US" b="1" dirty="0"/>
              <a:t>complete</a:t>
            </a:r>
            <a:r>
              <a:rPr lang="en-US" dirty="0"/>
              <a:t> binary tree </a:t>
            </a:r>
            <a:r>
              <a:rPr lang="en-US" i="1" dirty="0"/>
              <a:t>every</a:t>
            </a:r>
            <a:r>
              <a:rPr lang="en-US" dirty="0"/>
              <a:t> level, except possibly the last, is completely filled, and all nodes in the last level are as far left as possible</a:t>
            </a:r>
            <a:r>
              <a:rPr lang="en-US" dirty="0" smtClean="0"/>
              <a:t>.</a:t>
            </a:r>
          </a:p>
          <a:p>
            <a:r>
              <a:rPr lang="en-US" b="1" dirty="0"/>
              <a:t>Height</a:t>
            </a:r>
            <a:r>
              <a:rPr lang="en-US" dirty="0"/>
              <a:t> of tree –The height of a tree is the number of edges on the longest downward path between the root and a leaf.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300px-Binary_tre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59" y="4339016"/>
            <a:ext cx="2474141" cy="20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97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10.33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" y="274638"/>
            <a:ext cx="7873881" cy="64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1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5-11-02 at 10.33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637"/>
            <a:ext cx="7996247" cy="64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2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10.40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2" y="306849"/>
            <a:ext cx="7890055" cy="60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5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4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13" y="2213780"/>
            <a:ext cx="3929183" cy="3773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we in trouble??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A: Yes, the heap is ruined ;(</a:t>
            </a:r>
          </a:p>
          <a:p>
            <a:endParaRPr lang="en-US" dirty="0"/>
          </a:p>
          <a:p>
            <a:r>
              <a:rPr lang="en-US" dirty="0" smtClean="0"/>
              <a:t>B: No, just </a:t>
            </a:r>
            <a:r>
              <a:rPr lang="en-US" dirty="0" err="1" smtClean="0"/>
              <a:t>BubbleUp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9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5-11-02 at 10.42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5" y="306850"/>
            <a:ext cx="7798645" cy="60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1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02 at 10.43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4" y="274638"/>
            <a:ext cx="79756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0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Heaps are </a:t>
            </a:r>
            <a:r>
              <a:rPr lang="en-US" dirty="0" smtClean="0"/>
              <a:t>ONE kind </a:t>
            </a:r>
            <a:r>
              <a:rPr lang="en-US" dirty="0"/>
              <a:t>of binary </a:t>
            </a:r>
            <a:r>
              <a:rPr lang="en-US" dirty="0" smtClean="0"/>
              <a:t>tree</a:t>
            </a:r>
          </a:p>
          <a:p>
            <a:r>
              <a:rPr lang="en-US" dirty="0" smtClean="0"/>
              <a:t>They </a:t>
            </a:r>
            <a:r>
              <a:rPr lang="en-US" dirty="0"/>
              <a:t>have a few </a:t>
            </a:r>
            <a:r>
              <a:rPr lang="en-US" i="1" dirty="0"/>
              <a:t>special</a:t>
            </a:r>
            <a:r>
              <a:rPr lang="en-US" dirty="0"/>
              <a:t> restrictions, in addition to the usual binary </a:t>
            </a:r>
            <a:r>
              <a:rPr lang="en-US" dirty="0" smtClean="0"/>
              <a:t>tree </a:t>
            </a:r>
            <a:r>
              <a:rPr lang="en-US" dirty="0"/>
              <a:t>ADT: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Binary tree must </a:t>
            </a:r>
            <a:r>
              <a:rPr lang="en-US" dirty="0"/>
              <a:t>be </a:t>
            </a:r>
            <a:r>
              <a:rPr lang="en-US" b="1" dirty="0" smtClean="0"/>
              <a:t>complete</a:t>
            </a:r>
            <a:endParaRPr lang="en-US" b="1" dirty="0"/>
          </a:p>
          <a:p>
            <a:r>
              <a:rPr lang="en-US" dirty="0" smtClean="0"/>
              <a:t>Ordering </a:t>
            </a:r>
            <a:r>
              <a:rPr lang="en-US" dirty="0"/>
              <a:t>of data must obey </a:t>
            </a:r>
            <a:r>
              <a:rPr lang="en-US" b="1" dirty="0"/>
              <a:t>heap </a:t>
            </a:r>
            <a:r>
              <a:rPr lang="en-US" b="1" dirty="0" smtClean="0"/>
              <a:t>property</a:t>
            </a:r>
          </a:p>
          <a:p>
            <a:pPr lvl="1"/>
            <a:r>
              <a:rPr lang="en-US" b="1" dirty="0" smtClean="0"/>
              <a:t>Min</a:t>
            </a:r>
            <a:r>
              <a:rPr lang="en-US" b="1" dirty="0"/>
              <a:t>-heap </a:t>
            </a:r>
            <a:r>
              <a:rPr lang="en-US" dirty="0"/>
              <a:t>version: a parent’s data is always ≤ its children’s </a:t>
            </a:r>
            <a:r>
              <a:rPr lang="en-US" dirty="0" smtClean="0"/>
              <a:t>data</a:t>
            </a:r>
          </a:p>
          <a:p>
            <a:pPr lvl="1"/>
            <a:r>
              <a:rPr lang="en-US" b="1" dirty="0" smtClean="0"/>
              <a:t>Max</a:t>
            </a:r>
            <a:r>
              <a:rPr lang="en-US" b="1" dirty="0"/>
              <a:t>-heap </a:t>
            </a:r>
            <a:r>
              <a:rPr lang="en-US" dirty="0"/>
              <a:t>version: a parent’s data is always ≥ its children’s data</a:t>
            </a:r>
          </a:p>
        </p:txBody>
      </p:sp>
    </p:spTree>
    <p:extLst>
      <p:ext uri="{BB962C8B-B14F-4D97-AF65-F5344CB8AC3E}">
        <p14:creationId xmlns:p14="http://schemas.microsoft.com/office/powerpoint/2010/main" val="80813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26 at 1.1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9" y="274638"/>
            <a:ext cx="821690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1151" y="5774114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924644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26 at 1.1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96"/>
            <a:ext cx="8426140" cy="5859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5450" y="3928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29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279</TotalTime>
  <Words>1361</Words>
  <Application>Microsoft Macintosh PowerPoint</Application>
  <PresentationFormat>On-screen Show (4:3)</PresentationFormat>
  <Paragraphs>217</Paragraphs>
  <Slides>65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Adjacency</vt:lpstr>
      <vt:lpstr>Lecture 14</vt:lpstr>
      <vt:lpstr>PowerPoint Presentation</vt:lpstr>
      <vt:lpstr>Unsorted linked list</vt:lpstr>
      <vt:lpstr>Sorted linked list</vt:lpstr>
      <vt:lpstr>Can we combine them?</vt:lpstr>
      <vt:lpstr>Complete Binary tree</vt:lpstr>
      <vt:lpstr>Heaps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Heap implementation</vt:lpstr>
      <vt:lpstr>PowerPoint Presentation</vt:lpstr>
      <vt:lpstr>Parent?</vt:lpstr>
      <vt:lpstr>PowerPoint Presentation</vt:lpstr>
      <vt:lpstr>Right child?</vt:lpstr>
      <vt:lpstr>Heap concept</vt:lpstr>
      <vt:lpstr>Is it a max-heap?</vt:lpstr>
      <vt:lpstr>Heap insert and Delete</vt:lpstr>
      <vt:lpstr>Insert</vt:lpstr>
      <vt:lpstr>Insert</vt:lpstr>
      <vt:lpstr>How long does it take to insert?</vt:lpstr>
      <vt:lpstr>Heap insert</vt:lpstr>
      <vt:lpstr>Bubble up</vt:lpstr>
      <vt:lpstr>PowerPoint Presentation</vt:lpstr>
      <vt:lpstr>Heap remove (smallest/largest)</vt:lpstr>
      <vt:lpstr>Heap remove (smallest/largest)</vt:lpstr>
      <vt:lpstr>Heap remove (smallest/largest)</vt:lpstr>
      <vt:lpstr>Heap remove (smallest/largest)</vt:lpstr>
      <vt:lpstr>Trickle down (min heap)</vt:lpstr>
      <vt:lpstr>Trickle down</vt:lpstr>
      <vt:lpstr>PowerPoint Presentation</vt:lpstr>
      <vt:lpstr>PowerPoint Presentation</vt:lpstr>
      <vt:lpstr>PowerPoint Presentation</vt:lpstr>
      <vt:lpstr>Finding an arbitrary node</vt:lpstr>
      <vt:lpstr>Finding an arbitrary node</vt:lpstr>
      <vt:lpstr>Removing an arbitrary node n (max heap)</vt:lpstr>
      <vt:lpstr>Wrong!</vt:lpstr>
      <vt:lpstr>PowerPoint Presentation</vt:lpstr>
      <vt:lpstr>PowerPoint Presentation</vt:lpstr>
      <vt:lpstr>Removing an arbitrary node</vt:lpstr>
      <vt:lpstr>Removing an arbitrary node</vt:lpstr>
      <vt:lpstr>Time cost</vt:lpstr>
      <vt:lpstr>Time cost</vt:lpstr>
      <vt:lpstr>Heap sort</vt:lpstr>
      <vt:lpstr>Heapsort</vt:lpstr>
      <vt:lpstr>Building a heap</vt:lpstr>
      <vt:lpstr>PowerPoint Presentation</vt:lpstr>
      <vt:lpstr>PowerPoint Presentation</vt:lpstr>
      <vt:lpstr>PowerPoint Presentation</vt:lpstr>
      <vt:lpstr>General heaps</vt:lpstr>
      <vt:lpstr>General heaps</vt:lpstr>
      <vt:lpstr>PowerPoint Presentation</vt:lpstr>
      <vt:lpstr>PowerPoint Presentation</vt:lpstr>
      <vt:lpstr>What operation benefits from d-ary heap?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we in trouble??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17</dc:title>
  <dc:creator>Marina Langlois</dc:creator>
  <cp:lastModifiedBy>Marina Langlois</cp:lastModifiedBy>
  <cp:revision>49</cp:revision>
  <dcterms:created xsi:type="dcterms:W3CDTF">2016-02-16T23:50:02Z</dcterms:created>
  <dcterms:modified xsi:type="dcterms:W3CDTF">2017-03-14T23:59:54Z</dcterms:modified>
</cp:coreProperties>
</file>